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51" r:id="rId1"/>
  </p:sldMasterIdLst>
  <p:notesMasterIdLst>
    <p:notesMasterId r:id="rId27"/>
  </p:notesMasterIdLst>
  <p:handoutMasterIdLst>
    <p:handoutMasterId r:id="rId28"/>
  </p:handoutMasterIdLst>
  <p:sldIdLst>
    <p:sldId id="265" r:id="rId2"/>
    <p:sldId id="323" r:id="rId3"/>
    <p:sldId id="324" r:id="rId4"/>
    <p:sldId id="325" r:id="rId5"/>
    <p:sldId id="337" r:id="rId6"/>
    <p:sldId id="261" r:id="rId7"/>
    <p:sldId id="286" r:id="rId8"/>
    <p:sldId id="340" r:id="rId9"/>
    <p:sldId id="341" r:id="rId10"/>
    <p:sldId id="345" r:id="rId11"/>
    <p:sldId id="342" r:id="rId12"/>
    <p:sldId id="343" r:id="rId13"/>
    <p:sldId id="346" r:id="rId14"/>
    <p:sldId id="344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33" r:id="rId25"/>
    <p:sldId id="305" r:id="rId26"/>
  </p:sldIdLst>
  <p:sldSz cx="10668000" cy="7620000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9108"/>
    <a:srgbClr val="FFCC80"/>
    <a:srgbClr val="B06900"/>
    <a:srgbClr val="FFAA2D"/>
    <a:srgbClr val="CDE7F2"/>
    <a:srgbClr val="336699"/>
    <a:srgbClr val="0066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7" autoAdjust="0"/>
    <p:restoredTop sz="99900" autoAdjust="0"/>
  </p:normalViewPr>
  <p:slideViewPr>
    <p:cSldViewPr snapToGrid="0">
      <p:cViewPr>
        <p:scale>
          <a:sx n="100" d="100"/>
          <a:sy n="100" d="100"/>
        </p:scale>
        <p:origin x="-3128" y="-912"/>
      </p:cViewPr>
      <p:guideLst>
        <p:guide orient="horz" pos="2400"/>
        <p:guide pos="33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73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4" Type="http://schemas.openxmlformats.org/officeDocument/2006/relationships/slide" Target="slides/slide7.xml"/><Relationship Id="rId5" Type="http://schemas.openxmlformats.org/officeDocument/2006/relationships/slide" Target="slides/slide25.xml"/><Relationship Id="rId1" Type="http://schemas.openxmlformats.org/officeDocument/2006/relationships/slide" Target="slides/slide3.xml"/><Relationship Id="rId2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3" tIns="46073" rIns="92143" bIns="46073" numCol="1" anchor="t" anchorCtr="0" compatLnSpc="1">
            <a:prstTxWarp prst="textNoShape">
              <a:avLst/>
            </a:prstTxWarp>
          </a:bodyPr>
          <a:lstStyle>
            <a:lvl1pPr defTabSz="92123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0419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3" tIns="46073" rIns="92143" bIns="46073" numCol="1" anchor="t" anchorCtr="0" compatLnSpc="1">
            <a:prstTxWarp prst="textNoShape">
              <a:avLst/>
            </a:prstTxWarp>
          </a:bodyPr>
          <a:lstStyle>
            <a:lvl1pPr algn="r" defTabSz="92123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0420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3" tIns="46073" rIns="92143" bIns="46073" numCol="1" anchor="b" anchorCtr="0" compatLnSpc="1">
            <a:prstTxWarp prst="textNoShape">
              <a:avLst/>
            </a:prstTxWarp>
          </a:bodyPr>
          <a:lstStyle>
            <a:lvl1pPr defTabSz="92123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0421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3" tIns="46073" rIns="92143" bIns="46073" numCol="1" anchor="b" anchorCtr="0" compatLnSpc="1">
            <a:prstTxWarp prst="textNoShape">
              <a:avLst/>
            </a:prstTxWarp>
          </a:bodyPr>
          <a:lstStyle>
            <a:lvl1pPr algn="r" defTabSz="921231">
              <a:defRPr sz="1200"/>
            </a:lvl1pPr>
          </a:lstStyle>
          <a:p>
            <a:pPr>
              <a:defRPr/>
            </a:pPr>
            <a:fld id="{370A85BF-A80C-4816-BA77-B180C7A33E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306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3" tIns="46073" rIns="92143" bIns="46073" numCol="1" anchor="t" anchorCtr="0" compatLnSpc="1">
            <a:prstTxWarp prst="textNoShape">
              <a:avLst/>
            </a:prstTxWarp>
          </a:bodyPr>
          <a:lstStyle>
            <a:lvl1pPr defTabSz="92123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3" tIns="46073" rIns="92143" bIns="46073" numCol="1" anchor="t" anchorCtr="0" compatLnSpc="1">
            <a:prstTxWarp prst="textNoShape">
              <a:avLst/>
            </a:prstTxWarp>
          </a:bodyPr>
          <a:lstStyle>
            <a:lvl1pPr algn="r" defTabSz="92123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0" y="744538"/>
            <a:ext cx="521176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3" tIns="46073" rIns="92143" bIns="46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Formate des Vorlagentextes zu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3" tIns="46073" rIns="92143" bIns="46073" numCol="1" anchor="b" anchorCtr="0" compatLnSpc="1">
            <a:prstTxWarp prst="textNoShape">
              <a:avLst/>
            </a:prstTxWarp>
          </a:bodyPr>
          <a:lstStyle>
            <a:lvl1pPr defTabSz="92123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3" tIns="46073" rIns="92143" bIns="46073" numCol="1" anchor="b" anchorCtr="0" compatLnSpc="1">
            <a:prstTxWarp prst="textNoShape">
              <a:avLst/>
            </a:prstTxWarp>
          </a:bodyPr>
          <a:lstStyle>
            <a:lvl1pPr algn="r" defTabSz="921231">
              <a:defRPr sz="1200"/>
            </a:lvl1pPr>
          </a:lstStyle>
          <a:p>
            <a:pPr>
              <a:defRPr/>
            </a:pPr>
            <a:fld id="{076AAF3B-3D29-41E5-A74A-F178640C7A8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467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750"/>
            <a:fld id="{D5A41869-A5F8-4674-88FA-B9EFFB1A0B61}" type="slidenum">
              <a:rPr lang="en-GB" smtClean="0"/>
              <a:pPr defTabSz="920750"/>
              <a:t>1</a:t>
            </a:fld>
            <a:endParaRPr lang="en-GB" smtClean="0"/>
          </a:p>
        </p:txBody>
      </p:sp>
      <p:sp>
        <p:nvSpPr>
          <p:cNvPr id="348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33535" y="1889127"/>
            <a:ext cx="9325182" cy="5013478"/>
          </a:xfrm>
        </p:spPr>
        <p:txBody>
          <a:bodyPr/>
          <a:lstStyle>
            <a:lvl1pPr algn="l">
              <a:defRPr>
                <a:latin typeface="BundesSans Regular" pitchFamily="34" charset="0"/>
              </a:defRPr>
            </a:lvl1pPr>
            <a:lvl2pPr algn="l">
              <a:defRPr>
                <a:latin typeface="BundesSans Regular" pitchFamily="34" charset="0"/>
              </a:defRPr>
            </a:lvl2pPr>
            <a:lvl3pPr algn="l">
              <a:defRPr>
                <a:latin typeface="BundesSans Regular" pitchFamily="34" charset="0"/>
              </a:defRPr>
            </a:lvl3pPr>
            <a:lvl4pPr algn="l">
              <a:defRPr>
                <a:latin typeface="BundesSans Regular" pitchFamily="34" charset="0"/>
              </a:defRPr>
            </a:lvl4pPr>
            <a:lvl5pPr algn="l">
              <a:defRPr>
                <a:latin typeface="BundesSans Regular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Rectangle 4"/>
          <p:cNvSpPr txBox="1">
            <a:spLocks noChangeArrowheads="1"/>
          </p:cNvSpPr>
          <p:nvPr userDrawn="1"/>
        </p:nvSpPr>
        <p:spPr bwMode="auto">
          <a:xfrm>
            <a:off x="-42597" y="7214774"/>
            <a:ext cx="1805608" cy="35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493" tIns="52247" rIns="104493" bIns="522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BundesSans Office" pitchFamily="34" charset="0"/>
              </a:defRPr>
            </a:lvl1pPr>
          </a:lstStyle>
          <a:p>
            <a:pPr marL="0" marR="0" lvl="0" indent="0" algn="ctr" defTabSz="104492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ndesSans Office" pitchFamily="34" charset="0"/>
                <a:ea typeface="+mn-ea"/>
                <a:cs typeface="+mn-cs"/>
              </a:rPr>
              <a:t>Folie </a:t>
            </a:r>
            <a:fld id="{866F4166-9A6F-49E0-8F82-86C4C6785BBA}" type="slidenum">
              <a:rPr kumimoji="0" lang="de-DE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ndesSans Office" pitchFamily="34" charset="0"/>
                <a:ea typeface="+mn-ea"/>
                <a:cs typeface="+mn-cs"/>
              </a:rPr>
              <a:pPr marL="0" marR="0" lvl="0" indent="0" algn="ctr" defTabSz="104492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undesSans Office" pitchFamily="34" charset="0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65088" y="7192675"/>
            <a:ext cx="2524852" cy="35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493" tIns="52247" rIns="104493" bIns="52247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BundesSans Office" pitchFamily="34" charset="0"/>
              </a:defRPr>
            </a:lvl1pPr>
          </a:lstStyle>
          <a:p>
            <a:pPr>
              <a:defRPr/>
            </a:pPr>
            <a:fld id="{A55007A8-CD25-42BB-97E7-CAA2BF4F76B6}" type="datetime1">
              <a:rPr lang="de-DE" smtClean="0"/>
              <a:t>21.04.16</a:t>
            </a:fld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E0FC232C-6AE7-4FE3-8DDE-E9F0FB1E23C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Folie </a:t>
            </a:r>
            <a:fld id="{E0FC232C-6AE7-4FE3-8DDE-E9F0FB1E23C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>
          <a:xfrm>
            <a:off x="7081024" y="7170374"/>
            <a:ext cx="3461555" cy="3556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AEAFAF-9BB7-4549-8201-FBAB18B597A6}" type="datetime1">
              <a:rPr lang="de-DE" smtClean="0"/>
              <a:t>21.04.16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26607" y="7090364"/>
            <a:ext cx="197362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493" tIns="52247" rIns="104493" bIns="52247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BundesSans Office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Folie </a:t>
            </a:r>
            <a:fld id="{754EA84C-4D2B-417E-8BEF-D18AD720D0B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065088" y="7192675"/>
            <a:ext cx="2524852" cy="35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493" tIns="52247" rIns="104493" bIns="52247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BundesSans Office" pitchFamily="34" charset="0"/>
              </a:defRPr>
            </a:lvl1pPr>
          </a:lstStyle>
          <a:p>
            <a:pPr>
              <a:defRPr/>
            </a:pPr>
            <a:fld id="{2EEC38E1-0649-456E-A0A1-B4BABB99493F}" type="datetime1">
              <a:rPr lang="de-DE" smtClean="0"/>
              <a:t>21.04.16</a:t>
            </a:fld>
            <a:endParaRPr lang="de-DE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10668000" cy="7114478"/>
          </a:xfrm>
          <a:prstGeom prst="rect">
            <a:avLst/>
          </a:prstGeom>
          <a:solidFill>
            <a:srgbClr val="FFF7DC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104498" tIns="52249" rIns="104498" bIns="52249" anchor="ctr"/>
          <a:lstStyle/>
          <a:p>
            <a:pPr>
              <a:defRPr/>
            </a:pPr>
            <a:endParaRPr lang="de-DE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183211" y="129922"/>
            <a:ext cx="10275358" cy="1599848"/>
            <a:chOff x="99" y="0"/>
            <a:chExt cx="5548" cy="907"/>
          </a:xfrm>
          <a:solidFill>
            <a:schemeClr val="bg1"/>
          </a:solidFill>
        </p:grpSpPr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99" y="0"/>
              <a:ext cx="5548" cy="90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pic>
          <p:nvPicPr>
            <p:cNvPr id="2" name="Picture 16" descr="G:\6008_Corporate_Design_Identity\Logos\Logo BAMF\BAMF_4C_M.t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" y="0"/>
              <a:ext cx="1210" cy="80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41059" y="128765"/>
            <a:ext cx="7917657" cy="16016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7543" y="1889126"/>
            <a:ext cx="9241173" cy="520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498" tIns="52249" rIns="104498" bIns="52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42597" y="7010356"/>
            <a:ext cx="1973627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4498" tIns="52249" rIns="104498" bIns="52249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BundesSans Office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Folie </a:t>
            </a:r>
            <a:fld id="{E0FC232C-6AE7-4FE3-8DDE-E9F0FB1E23C7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3" name="Ellipse 22"/>
          <p:cNvSpPr/>
          <p:nvPr/>
        </p:nvSpPr>
        <p:spPr>
          <a:xfrm>
            <a:off x="9702486" y="6850338"/>
            <a:ext cx="337079" cy="31926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10123343" y="6850338"/>
            <a:ext cx="335227" cy="319264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9282439" y="6850338"/>
            <a:ext cx="335228" cy="31926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52249" rIns="104498" bIns="52249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" name="Textplatzhalter 13"/>
          <p:cNvSpPr txBox="1">
            <a:spLocks/>
          </p:cNvSpPr>
          <p:nvPr userDrawn="1"/>
        </p:nvSpPr>
        <p:spPr>
          <a:xfrm>
            <a:off x="8694192" y="7285576"/>
            <a:ext cx="2066693" cy="490538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latin typeface="BundesSans Office" pitchFamily="34" charset="0"/>
              </a:defRPr>
            </a:lvl1pPr>
          </a:lstStyle>
          <a:p>
            <a:pPr marL="391866" marR="0" lvl="0" indent="-391866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undesSans Office" pitchFamily="34" charset="0"/>
                <a:ea typeface="+mn-ea"/>
                <a:cs typeface="+mn-cs"/>
              </a:rPr>
              <a:t>Stand: Februar 2015</a:t>
            </a:r>
            <a:endParaRPr kumimoji="0" lang="de-DE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undesSans Office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3" r:id="rId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BundesSerif Office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BundesSerif Bol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BundesSerif Bol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BundesSerif Bol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900">
          <a:solidFill>
            <a:schemeClr val="tx2"/>
          </a:solidFill>
          <a:latin typeface="BundesSerif Bold" pitchFamily="18" charset="0"/>
        </a:defRPr>
      </a:lvl5pPr>
      <a:lvl6pPr marL="522488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1044976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567464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2089953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91866" indent="-391866" algn="l" rtl="0" eaLnBrk="1" fontAlgn="base" hangingPunct="1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BundesSans Regular" pitchFamily="34" charset="0"/>
          <a:ea typeface="+mn-ea"/>
          <a:cs typeface="+mn-cs"/>
        </a:defRPr>
      </a:lvl1pPr>
      <a:lvl2pPr marL="849043" indent="-326555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BundesSans Regular" pitchFamily="34" charset="0"/>
        </a:defRPr>
      </a:lvl2pPr>
      <a:lvl3pPr marL="1306220" indent="-261244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BundesSans Regular" pitchFamily="34" charset="0"/>
        </a:defRPr>
      </a:lvl3pPr>
      <a:lvl4pPr marL="1828709" indent="-261244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BundesSans Regular" pitchFamily="34" charset="0"/>
        </a:defRPr>
      </a:lvl4pPr>
      <a:lvl5pPr marL="2351197" indent="-26124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BundesSans Regular" pitchFamily="34" charset="0"/>
        </a:defRPr>
      </a:lvl5pPr>
      <a:lvl6pPr marL="2873685" indent="-26124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3396173" indent="-26124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918661" indent="-26124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4441149" indent="-261244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88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76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7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05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114425" y="1866900"/>
            <a:ext cx="92678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741" tIns="49871" rIns="99741" bIns="49871" anchor="ctr" anchorCtr="1"/>
          <a:lstStyle/>
          <a:p>
            <a:pPr algn="ctr" defTabSz="998538">
              <a:lnSpc>
                <a:spcPct val="150000"/>
              </a:lnSpc>
              <a:defRPr/>
            </a:pPr>
            <a:r>
              <a:rPr lang="de-DE" sz="5400" dirty="0">
                <a:solidFill>
                  <a:schemeClr val="tx2"/>
                </a:solidFill>
                <a:latin typeface="BundesSans Regular" pitchFamily="34" charset="0"/>
              </a:rPr>
              <a:t>Aufgaben und Struktur </a:t>
            </a:r>
            <a:br>
              <a:rPr lang="de-DE" sz="5400" dirty="0">
                <a:solidFill>
                  <a:schemeClr val="tx2"/>
                </a:solidFill>
                <a:latin typeface="BundesSans Regular" pitchFamily="34" charset="0"/>
              </a:rPr>
            </a:br>
            <a:r>
              <a:rPr lang="de-DE" sz="5400" dirty="0">
                <a:solidFill>
                  <a:schemeClr val="tx2"/>
                </a:solidFill>
                <a:latin typeface="BundesSans Regular" pitchFamily="34" charset="0"/>
              </a:rPr>
              <a:t>des </a:t>
            </a:r>
            <a:r>
              <a:rPr lang="de-DE" sz="5400" dirty="0" smtClean="0">
                <a:solidFill>
                  <a:schemeClr val="tx2"/>
                </a:solidFill>
                <a:latin typeface="BundesSans Regular" pitchFamily="34" charset="0"/>
              </a:rPr>
              <a:t>Bundesamtes </a:t>
            </a:r>
            <a:r>
              <a:rPr lang="de-DE" sz="5400" dirty="0">
                <a:solidFill>
                  <a:schemeClr val="tx2"/>
                </a:solidFill>
                <a:latin typeface="BundesSans Regular" pitchFamily="34" charset="0"/>
              </a:rPr>
              <a:t>für Migration und </a:t>
            </a:r>
            <a:r>
              <a:rPr lang="de-DE" sz="5400" dirty="0" smtClean="0">
                <a:solidFill>
                  <a:schemeClr val="tx2"/>
                </a:solidFill>
                <a:latin typeface="BundesSans Regular" pitchFamily="34" charset="0"/>
              </a:rPr>
              <a:t>Flüchtlinge - Ablauf des Asylverfahrens</a:t>
            </a:r>
            <a:endParaRPr lang="en-GB" sz="5400" dirty="0">
              <a:solidFill>
                <a:schemeClr val="tx2"/>
              </a:solidFill>
              <a:latin typeface="BundesSans Regular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Aufnahme</a:t>
            </a:r>
            <a:br>
              <a:rPr lang="de-DE" b="1" dirty="0" smtClean="0"/>
            </a:br>
            <a:r>
              <a:rPr lang="de-DE" dirty="0" smtClean="0"/>
              <a:t>Unterbringung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1152525" y="2324100"/>
            <a:ext cx="814387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Unterbringung in der Aufnahmeeinrichtung bis zu 6 Wochen</a:t>
            </a:r>
          </a:p>
          <a:p>
            <a:r>
              <a:rPr lang="de-DE" dirty="0" smtClean="0"/>
              <a:t>längstens 3 Monate (§ 47 AsylVfG)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Unterbringung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Verpflegung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Medizinische Versorgung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Antragstellung</a:t>
            </a:r>
            <a:br>
              <a:rPr lang="de-DE" b="1" dirty="0" smtClean="0"/>
            </a:br>
            <a:r>
              <a:rPr lang="de-DE" dirty="0" smtClean="0"/>
              <a:t>Antragstellung beim Bundesamt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933575" y="1981201"/>
            <a:ext cx="72961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Welche Möglichkeiten der Antragstellung gibt es?</a:t>
            </a:r>
          </a:p>
          <a:p>
            <a:r>
              <a:rPr lang="de-DE" dirty="0" smtClean="0"/>
              <a:t>in der Regel:                          Ausnahme:</a:t>
            </a:r>
          </a:p>
          <a:p>
            <a:r>
              <a:rPr lang="de-DE" dirty="0" smtClean="0"/>
              <a:t>• persönlich                            • schriftlich § 14 II AsylVfG</a:t>
            </a:r>
          </a:p>
          <a:p>
            <a:r>
              <a:rPr lang="de-DE" dirty="0" smtClean="0"/>
              <a:t>• bei der zuständigen AS        • beim Bundesamt 	                                                			            ggf. Zentrale</a:t>
            </a:r>
          </a:p>
          <a:p>
            <a:r>
              <a:rPr lang="de-DE" dirty="0" smtClean="0"/>
              <a:t>                                                 z. B. bei:</a:t>
            </a:r>
          </a:p>
          <a:p>
            <a:r>
              <a:rPr lang="de-DE" dirty="0" smtClean="0"/>
              <a:t>                                               • Aufenthaltstitel über 6  				 Monate</a:t>
            </a:r>
          </a:p>
          <a:p>
            <a:r>
              <a:rPr lang="de-DE" dirty="0" smtClean="0"/>
              <a:t>                                               • Haft</a:t>
            </a:r>
          </a:p>
          <a:p>
            <a:r>
              <a:rPr lang="de-DE" dirty="0" smtClean="0"/>
              <a:t>                                               • Krankenhaus</a:t>
            </a:r>
          </a:p>
          <a:p>
            <a:r>
              <a:rPr lang="de-DE" dirty="0" smtClean="0"/>
              <a:t>                                               • Jugendhilfeeinrichtung</a:t>
            </a:r>
          </a:p>
          <a:p>
            <a:r>
              <a:rPr lang="de-DE" dirty="0" smtClean="0"/>
              <a:t>                                               • unter 16 J. und Eltern                                   				 nicht AE-pflichtig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Antragstellung</a:t>
            </a:r>
            <a:br>
              <a:rPr lang="de-DE" b="1" dirty="0" smtClean="0"/>
            </a:br>
            <a:r>
              <a:rPr lang="de-DE" dirty="0" smtClean="0"/>
              <a:t>Aktenanlage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266825" y="1885950"/>
            <a:ext cx="83915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• Anlage </a:t>
            </a:r>
            <a:r>
              <a:rPr lang="de-DE" dirty="0" err="1" smtClean="0"/>
              <a:t>elektron</a:t>
            </a:r>
            <a:r>
              <a:rPr lang="de-DE" dirty="0" smtClean="0"/>
              <a:t>. Verfahrensakte, Erstellung Dokumentenmappe  </a:t>
            </a:r>
          </a:p>
          <a:p>
            <a:endParaRPr lang="de-DE" dirty="0" smtClean="0"/>
          </a:p>
          <a:p>
            <a:r>
              <a:rPr lang="de-DE" dirty="0" smtClean="0"/>
              <a:t>• Datenabgleich mit Ausländerzentralregister (AZR)</a:t>
            </a:r>
          </a:p>
          <a:p>
            <a:endParaRPr lang="de-DE" dirty="0" smtClean="0"/>
          </a:p>
          <a:p>
            <a:r>
              <a:rPr lang="de-DE" dirty="0" smtClean="0"/>
              <a:t>• Ausstellung einer Aufenthaltsgestattung § 63 AsylVfG</a:t>
            </a:r>
          </a:p>
          <a:p>
            <a:endParaRPr lang="de-DE" dirty="0" smtClean="0"/>
          </a:p>
          <a:p>
            <a:r>
              <a:rPr lang="de-DE" dirty="0" smtClean="0"/>
              <a:t>• Belehrung über Rechte und Pflichten</a:t>
            </a:r>
          </a:p>
          <a:p>
            <a:endParaRPr lang="de-DE" dirty="0" smtClean="0"/>
          </a:p>
          <a:p>
            <a:r>
              <a:rPr lang="de-DE" dirty="0" smtClean="0"/>
              <a:t>• persönliches Gespräch anhand Fragenkatalog</a:t>
            </a:r>
          </a:p>
          <a:p>
            <a:endParaRPr lang="de-DE" dirty="0" smtClean="0"/>
          </a:p>
          <a:p>
            <a:r>
              <a:rPr lang="de-DE" dirty="0" smtClean="0"/>
              <a:t>• Erkennungsdienstliche Behandlung (ED-Behandlung)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Antragstellung</a:t>
            </a:r>
            <a:br>
              <a:rPr lang="de-DE" b="1" dirty="0" smtClean="0"/>
            </a:br>
            <a:r>
              <a:rPr lang="de-DE" dirty="0" smtClean="0"/>
              <a:t>Aktenanlage – Anlage Verfahrensakte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228726" y="2314575"/>
            <a:ext cx="6981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Welche Verfahrensarten gibt es ?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Erstverfahren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Folgeverfahren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„beschränkte“ Erst- und Folgeverfahren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Wiederaufgreifensverfahren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Mehrfachverfahren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Widerrufs-/</a:t>
            </a:r>
            <a:r>
              <a:rPr lang="de-DE" dirty="0" err="1" smtClean="0"/>
              <a:t>Rücknahmeverfahren</a:t>
            </a: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………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Antragstellung</a:t>
            </a:r>
            <a:br>
              <a:rPr lang="de-DE" b="1" dirty="0" smtClean="0"/>
            </a:br>
            <a:r>
              <a:rPr lang="de-DE" dirty="0" smtClean="0"/>
              <a:t>Aktenanlage - ED-Behandlung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209675" y="2181225"/>
            <a:ext cx="2876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ED-Behandlung BAMF:</a:t>
            </a:r>
          </a:p>
          <a:p>
            <a:r>
              <a:rPr lang="de-DE" dirty="0" smtClean="0"/>
              <a:t>(Personen ab 14 J.)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362574" y="2609850"/>
            <a:ext cx="40671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Abgleich und Auswertung mit</a:t>
            </a:r>
          </a:p>
          <a:p>
            <a:r>
              <a:rPr lang="de-DE" dirty="0" smtClean="0"/>
              <a:t>folgenden Datenbanken:</a:t>
            </a:r>
          </a:p>
          <a:p>
            <a:r>
              <a:rPr lang="de-DE" dirty="0" smtClean="0"/>
              <a:t>• AFIS (national)</a:t>
            </a:r>
          </a:p>
          <a:p>
            <a:r>
              <a:rPr lang="de-DE" dirty="0" smtClean="0"/>
              <a:t>• VIS (Schengen-Visum)</a:t>
            </a:r>
          </a:p>
          <a:p>
            <a:r>
              <a:rPr lang="de-DE" dirty="0" smtClean="0"/>
              <a:t>• EURODAC (EU-weit)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1771650" y="5324475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Aufgabe des Bundesamtes =</a:t>
            </a:r>
          </a:p>
          <a:p>
            <a:r>
              <a:rPr lang="de-DE" dirty="0" smtClean="0"/>
              <a:t>• Sicherung der Identität eines Ausländers im Asylverfahren</a:t>
            </a:r>
          </a:p>
          <a:p>
            <a:r>
              <a:rPr lang="de-DE" dirty="0" smtClean="0"/>
              <a:t>• effektive Anwendung der EU-Verordnung Nr. 604/2013</a:t>
            </a:r>
          </a:p>
          <a:p>
            <a:r>
              <a:rPr lang="de-DE" dirty="0" smtClean="0"/>
              <a:t>  (Dublin III-VO)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Antragstellung</a:t>
            </a:r>
            <a:br>
              <a:rPr lang="de-DE" b="1" dirty="0" smtClean="0"/>
            </a:br>
            <a:r>
              <a:rPr lang="de-DE" dirty="0" smtClean="0"/>
              <a:t>Aktenanlage - EURODAC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381125" y="2143125"/>
            <a:ext cx="78295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Beispiel einer EURODAC – Kennnummer:</a:t>
            </a:r>
          </a:p>
          <a:p>
            <a:pPr algn="ctr"/>
            <a:r>
              <a:rPr lang="de-DE" dirty="0" smtClean="0"/>
              <a:t>NL 1 2764568368</a:t>
            </a:r>
          </a:p>
          <a:p>
            <a:pPr algn="ctr"/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Kategorien:</a:t>
            </a:r>
          </a:p>
          <a:p>
            <a:pPr marL="457200" indent="-457200">
              <a:buAutoNum type="arabicPlain"/>
            </a:pPr>
            <a:r>
              <a:rPr lang="de-DE" dirty="0" smtClean="0"/>
              <a:t>Fingerabdruckdaten von Asylbewerbern</a:t>
            </a:r>
          </a:p>
          <a:p>
            <a:pPr marL="457200" indent="-457200">
              <a:buAutoNum type="arabicPlain"/>
            </a:pPr>
            <a:r>
              <a:rPr lang="de-DE" dirty="0" smtClean="0"/>
              <a:t>Fingerabdruckdaten von illegal über eine Dublin-</a:t>
            </a:r>
            <a:br>
              <a:rPr lang="de-DE" dirty="0" smtClean="0"/>
            </a:br>
            <a:r>
              <a:rPr lang="de-DE" dirty="0" smtClean="0"/>
              <a:t>außengrenzen eingereisten Drittausländern</a:t>
            </a:r>
          </a:p>
          <a:p>
            <a:pPr marL="457200" indent="-457200">
              <a:buAutoNum type="arabicPlain"/>
            </a:pPr>
            <a:r>
              <a:rPr lang="de-DE" dirty="0" smtClean="0"/>
              <a:t>Fingerabdruckdaten von illegal im Hoheitsgebiet der MS aufgegriffenen Drittausländern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Asylverfahren</a:t>
            </a:r>
            <a:br>
              <a:rPr lang="de-DE" b="1" dirty="0" smtClean="0"/>
            </a:br>
            <a:r>
              <a:rPr lang="de-DE" dirty="0" smtClean="0"/>
              <a:t>Anhörung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657350" y="2562225"/>
            <a:ext cx="80295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in unmittelbarem Zusammenhang mit der Antragstellung</a:t>
            </a:r>
            <a:br>
              <a:rPr lang="de-DE" dirty="0" smtClean="0"/>
            </a:b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durch einen Entscheider des Bundesamtes</a:t>
            </a:r>
            <a:br>
              <a:rPr lang="de-DE" dirty="0" smtClean="0"/>
            </a:b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Nicht öffentlich</a:t>
            </a:r>
            <a:br>
              <a:rPr lang="de-DE" dirty="0" smtClean="0"/>
            </a:b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Dolmetscher</a:t>
            </a:r>
            <a:br>
              <a:rPr lang="de-DE" dirty="0" smtClean="0"/>
            </a:b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Protokollerstellung, Übersetzung, Aushändigung/Übersendung 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Asylverfahren</a:t>
            </a:r>
            <a:br>
              <a:rPr lang="de-DE" b="1" dirty="0" smtClean="0"/>
            </a:br>
            <a:r>
              <a:rPr lang="de-DE" dirty="0" smtClean="0"/>
              <a:t>Anhörung/Entscheidung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2647950" y="2333625"/>
            <a:ext cx="64579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Sonderbeauftragte für:</a:t>
            </a:r>
          </a:p>
          <a:p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unbegleitete Minderjährige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Folteropfer und Traumatisierte</a:t>
            </a:r>
          </a:p>
          <a:p>
            <a:pPr>
              <a:buFont typeface="Arial" pitchFamily="34" charset="0"/>
              <a:buChar char="•"/>
            </a:pP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Geschlechtsspezifische Verfolgung</a:t>
            </a:r>
            <a:br>
              <a:rPr lang="de-DE" dirty="0" smtClean="0"/>
            </a:b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Opfer von Menschenhandel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Asylverfahren</a:t>
            </a:r>
            <a:br>
              <a:rPr lang="de-DE" b="1" dirty="0" smtClean="0"/>
            </a:br>
            <a:r>
              <a:rPr lang="de-DE" dirty="0" smtClean="0"/>
              <a:t>Entscheidung</a:t>
            </a:r>
            <a:endParaRPr lang="de-DE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466850" y="2352675"/>
            <a:ext cx="78309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durch das Bundesamt</a:t>
            </a:r>
            <a:br>
              <a:rPr lang="de-DE" dirty="0" smtClean="0"/>
            </a:b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nach umfassender </a:t>
            </a:r>
            <a:r>
              <a:rPr lang="de-DE" dirty="0" err="1" smtClean="0"/>
              <a:t>Sachverhaltsaufklärung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fundierte Einzelfallprüfung</a:t>
            </a:r>
            <a:br>
              <a:rPr lang="de-DE" dirty="0" smtClean="0"/>
            </a:b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Schriftlicher Bescheid mit Begründung in deutscher Sprache</a:t>
            </a:r>
            <a:br>
              <a:rPr lang="de-DE" dirty="0" smtClean="0"/>
            </a:br>
            <a:endParaRPr lang="de-DE" dirty="0" smtClean="0"/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mit Rechtsbehelfsbelehrung 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Asylverfahren</a:t>
            </a:r>
            <a:br>
              <a:rPr lang="de-DE" b="1" dirty="0" smtClean="0"/>
            </a:br>
            <a:r>
              <a:rPr lang="de-DE" dirty="0" smtClean="0"/>
              <a:t>Inhalt Asylantrag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2057400" y="2419351"/>
            <a:ext cx="661035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Prüfungszuständigkeit des Bundesamtes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095498" y="3267076"/>
            <a:ext cx="4381501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/>
              <a:t>Asylantrag</a:t>
            </a:r>
            <a:r>
              <a:rPr lang="de-DE" dirty="0" smtClean="0"/>
              <a:t> </a:t>
            </a:r>
          </a:p>
          <a:p>
            <a:r>
              <a:rPr lang="de-DE" sz="1600" dirty="0" smtClean="0"/>
              <a:t>(§13 II 1 AsylVfG)                    </a:t>
            </a:r>
            <a:endParaRPr lang="de-DE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7200900" y="3362324"/>
            <a:ext cx="2171700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/>
              <a:t>von Amts wegen</a:t>
            </a:r>
            <a:endParaRPr lang="de-DE" sz="2000" dirty="0"/>
          </a:p>
        </p:txBody>
      </p:sp>
      <p:sp>
        <p:nvSpPr>
          <p:cNvPr id="7" name="Textfeld 6"/>
          <p:cNvSpPr txBox="1"/>
          <p:nvPr/>
        </p:nvSpPr>
        <p:spPr>
          <a:xfrm>
            <a:off x="2085975" y="4514850"/>
            <a:ext cx="3457576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/>
              <a:t>Internationaler Schutz</a:t>
            </a:r>
          </a:p>
          <a:p>
            <a:r>
              <a:rPr lang="de-DE" sz="1600" dirty="0" smtClean="0"/>
              <a:t>§ 1 Abs. 1 Nr. 2 AsylVfG</a:t>
            </a:r>
            <a:endParaRPr lang="de-DE" sz="1600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2647951" y="2886075"/>
            <a:ext cx="9524" cy="295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6543675" y="3638552"/>
            <a:ext cx="228601" cy="9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2762250" y="4095750"/>
            <a:ext cx="0" cy="276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1447801" y="5724525"/>
            <a:ext cx="2105024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smtClean="0"/>
              <a:t>Flüchtlingsschutz</a:t>
            </a:r>
          </a:p>
          <a:p>
            <a:r>
              <a:rPr lang="de-DE" sz="1600" dirty="0" smtClean="0"/>
              <a:t>§ 3 Abs. 1 AsylVfG</a:t>
            </a:r>
            <a:endParaRPr lang="de-DE" sz="1600" dirty="0"/>
          </a:p>
        </p:txBody>
      </p:sp>
      <p:sp>
        <p:nvSpPr>
          <p:cNvPr id="20" name="Textfeld 19"/>
          <p:cNvSpPr txBox="1"/>
          <p:nvPr/>
        </p:nvSpPr>
        <p:spPr>
          <a:xfrm>
            <a:off x="3667126" y="5724524"/>
            <a:ext cx="188595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smtClean="0"/>
              <a:t>Subsidiärer Schutz</a:t>
            </a:r>
          </a:p>
          <a:p>
            <a:r>
              <a:rPr lang="de-DE" sz="1600" dirty="0" smtClean="0"/>
              <a:t>§ 4 Abs. 1 AsylVfG</a:t>
            </a:r>
            <a:endParaRPr lang="de-DE" sz="1600" dirty="0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2447926" y="5305425"/>
            <a:ext cx="9524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>
            <a:off x="4010025" y="5267325"/>
            <a:ext cx="1905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5705475" y="5714999"/>
            <a:ext cx="1657350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smtClean="0"/>
              <a:t>Asylberechtigung</a:t>
            </a:r>
          </a:p>
          <a:p>
            <a:r>
              <a:rPr lang="de-DE" sz="1600" dirty="0" smtClean="0"/>
              <a:t>Art 16 a GG</a:t>
            </a:r>
            <a:endParaRPr lang="de-DE" sz="1600" dirty="0"/>
          </a:p>
        </p:txBody>
      </p:sp>
      <p:cxnSp>
        <p:nvCxnSpPr>
          <p:cNvPr id="43" name="Gerade Verbindung mit Pfeil 42"/>
          <p:cNvCxnSpPr/>
          <p:nvPr/>
        </p:nvCxnSpPr>
        <p:spPr>
          <a:xfrm>
            <a:off x="6210300" y="4095750"/>
            <a:ext cx="0" cy="1457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/>
          <p:cNvSpPr txBox="1"/>
          <p:nvPr/>
        </p:nvSpPr>
        <p:spPr>
          <a:xfrm>
            <a:off x="7734300" y="5705475"/>
            <a:ext cx="2286001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600" dirty="0" smtClean="0"/>
              <a:t>Abschiebungsverbote</a:t>
            </a:r>
          </a:p>
          <a:p>
            <a:r>
              <a:rPr lang="de-DE" sz="1600" dirty="0" smtClean="0"/>
              <a:t>§ 60 Abs. 5 und 7 AuslG</a:t>
            </a:r>
            <a:endParaRPr lang="de-DE" sz="1600" dirty="0"/>
          </a:p>
        </p:txBody>
      </p:sp>
      <p:cxnSp>
        <p:nvCxnSpPr>
          <p:cNvPr id="49" name="Gerade Verbindung mit Pfeil 48"/>
          <p:cNvCxnSpPr/>
          <p:nvPr/>
        </p:nvCxnSpPr>
        <p:spPr>
          <a:xfrm>
            <a:off x="8562975" y="3876675"/>
            <a:ext cx="9525" cy="1657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5"/>
          <p:cNvSpPr>
            <a:spLocks noChangeArrowheads="1"/>
          </p:cNvSpPr>
          <p:nvPr/>
        </p:nvSpPr>
        <p:spPr bwMode="auto">
          <a:xfrm>
            <a:off x="393991" y="3423323"/>
            <a:ext cx="10985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741" tIns="49871" rIns="99741" bIns="49871">
            <a:spAutoFit/>
          </a:bodyPr>
          <a:lstStyle/>
          <a:p>
            <a:pPr defTabSz="998538" eaLnBrk="0" hangingPunct="0">
              <a:spcBef>
                <a:spcPct val="20000"/>
              </a:spcBef>
              <a:defRPr/>
            </a:pPr>
            <a:r>
              <a:rPr lang="de-DE" sz="3500" b="1" dirty="0">
                <a:latin typeface="BundesSans Office" pitchFamily="34" charset="0"/>
              </a:rPr>
              <a:t>1993</a:t>
            </a:r>
          </a:p>
        </p:txBody>
      </p:sp>
      <p:grpSp>
        <p:nvGrpSpPr>
          <p:cNvPr id="4100" name="Group 18"/>
          <p:cNvGrpSpPr>
            <a:grpSpLocks/>
          </p:cNvGrpSpPr>
          <p:nvPr/>
        </p:nvGrpSpPr>
        <p:grpSpPr bwMode="auto">
          <a:xfrm>
            <a:off x="514842" y="1792255"/>
            <a:ext cx="10451528" cy="5212618"/>
            <a:chOff x="1151" y="935"/>
            <a:chExt cx="5784" cy="3857"/>
          </a:xfrm>
        </p:grpSpPr>
        <p:pic>
          <p:nvPicPr>
            <p:cNvPr id="4101" name="Picture 2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1" y="935"/>
              <a:ext cx="1939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Picture 2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37" y="1827"/>
              <a:ext cx="1939" cy="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3" name="Rectangle 22"/>
            <p:cNvSpPr>
              <a:spLocks noChangeArrowheads="1"/>
            </p:cNvSpPr>
            <p:nvPr/>
          </p:nvSpPr>
          <p:spPr bwMode="auto">
            <a:xfrm>
              <a:off x="5434" y="1632"/>
              <a:ext cx="861" cy="4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68001" tIns="84003" rIns="168001" bIns="84003"/>
            <a:lstStyle/>
            <a:p>
              <a:pPr defTabSz="998538" eaLnBrk="0" hangingPunct="0">
                <a:spcBef>
                  <a:spcPct val="20000"/>
                </a:spcBef>
                <a:defRPr/>
              </a:pPr>
              <a:r>
                <a:rPr lang="de-DE" sz="3500" b="1" dirty="0">
                  <a:latin typeface="BundesSans Office" pitchFamily="34" charset="0"/>
                </a:rPr>
                <a:t>1961</a:t>
              </a:r>
            </a:p>
          </p:txBody>
        </p:sp>
        <p:sp>
          <p:nvSpPr>
            <p:cNvPr id="11274" name="Rectangle 23"/>
            <p:cNvSpPr>
              <a:spLocks noChangeArrowheads="1"/>
            </p:cNvSpPr>
            <p:nvPr/>
          </p:nvSpPr>
          <p:spPr bwMode="auto">
            <a:xfrm>
              <a:off x="4147" y="1271"/>
              <a:ext cx="2085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68001" tIns="84003" rIns="168001" bIns="84003"/>
            <a:lstStyle/>
            <a:p>
              <a:pPr defTabSz="998538" eaLnBrk="0" hangingPunct="0">
                <a:defRPr/>
              </a:pPr>
              <a:r>
                <a:rPr lang="de-DE" sz="1700" dirty="0">
                  <a:latin typeface="BundesSans Regular" pitchFamily="34" charset="0"/>
                </a:rPr>
                <a:t>Das "</a:t>
              </a:r>
              <a:r>
                <a:rPr lang="de-DE" sz="1700" dirty="0" err="1">
                  <a:latin typeface="BundesSans Regular" pitchFamily="34" charset="0"/>
                </a:rPr>
                <a:t>Valka</a:t>
              </a:r>
              <a:r>
                <a:rPr lang="de-DE" sz="1700" dirty="0">
                  <a:latin typeface="BundesSans Regular" pitchFamily="34" charset="0"/>
                </a:rPr>
                <a:t>-Lager" in Nürnberg-Langwasser</a:t>
              </a:r>
            </a:p>
          </p:txBody>
        </p:sp>
        <p:sp>
          <p:nvSpPr>
            <p:cNvPr id="11275" name="Rectangle 24"/>
            <p:cNvSpPr>
              <a:spLocks noChangeArrowheads="1"/>
            </p:cNvSpPr>
            <p:nvPr/>
          </p:nvSpPr>
          <p:spPr bwMode="auto">
            <a:xfrm>
              <a:off x="5634" y="1982"/>
              <a:ext cx="1301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68001" tIns="84003" rIns="168001" bIns="84003"/>
            <a:lstStyle/>
            <a:p>
              <a:pPr defTabSz="998538" eaLnBrk="0" hangingPunct="0">
                <a:spcBef>
                  <a:spcPct val="20000"/>
                </a:spcBef>
                <a:defRPr/>
              </a:pPr>
              <a:r>
                <a:rPr lang="de-DE" sz="1700" dirty="0">
                  <a:latin typeface="BundesSans Regular" pitchFamily="34" charset="0"/>
                </a:rPr>
                <a:t>Das frühere Dienstgebäude in Zirndorf</a:t>
              </a:r>
              <a:endParaRPr lang="de-DE" sz="2700" dirty="0">
                <a:latin typeface="BundesSans Regular" pitchFamily="34" charset="0"/>
              </a:endParaRPr>
            </a:p>
          </p:txBody>
        </p:sp>
        <p:pic>
          <p:nvPicPr>
            <p:cNvPr id="4107" name="Picture 25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/>
            <a:stretch>
              <a:fillRect/>
            </a:stretch>
          </p:blipFill>
          <p:spPr bwMode="auto">
            <a:xfrm>
              <a:off x="1578" y="2980"/>
              <a:ext cx="1938" cy="1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7" name="Rectangle 26"/>
            <p:cNvSpPr>
              <a:spLocks noChangeArrowheads="1"/>
            </p:cNvSpPr>
            <p:nvPr/>
          </p:nvSpPr>
          <p:spPr bwMode="auto">
            <a:xfrm>
              <a:off x="1151" y="2484"/>
              <a:ext cx="174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68001" tIns="84003" rIns="168001" bIns="84003"/>
            <a:lstStyle/>
            <a:p>
              <a:pPr defTabSz="998538" eaLnBrk="0" hangingPunct="0">
                <a:spcBef>
                  <a:spcPct val="20000"/>
                </a:spcBef>
                <a:defRPr/>
              </a:pPr>
              <a:r>
                <a:rPr lang="de-DE" sz="1700" dirty="0">
                  <a:latin typeface="BundesSans Regular" pitchFamily="34" charset="0"/>
                </a:rPr>
                <a:t>Das Dienstgebäude </a:t>
              </a:r>
              <a:endParaRPr lang="de-DE" sz="1700" dirty="0" smtClean="0">
                <a:latin typeface="BundesSans Regular" pitchFamily="34" charset="0"/>
              </a:endParaRPr>
            </a:p>
            <a:p>
              <a:pPr defTabSz="998538" eaLnBrk="0" hangingPunct="0">
                <a:spcBef>
                  <a:spcPct val="20000"/>
                </a:spcBef>
                <a:defRPr/>
              </a:pPr>
              <a:r>
                <a:rPr lang="de-DE" sz="1700" dirty="0" smtClean="0">
                  <a:latin typeface="BundesSans Regular" pitchFamily="34" charset="0"/>
                </a:rPr>
                <a:t>Nürnberg-Langwasser</a:t>
              </a:r>
              <a:endParaRPr lang="de-DE" sz="2700" dirty="0">
                <a:latin typeface="BundesSans Regular" pitchFamily="34" charset="0"/>
              </a:endParaRPr>
            </a:p>
          </p:txBody>
        </p:sp>
        <p:pic>
          <p:nvPicPr>
            <p:cNvPr id="4109" name="Picture 2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82" y="2819"/>
              <a:ext cx="2171" cy="1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9" name="Rectangle 28"/>
            <p:cNvSpPr>
              <a:spLocks noChangeArrowheads="1"/>
            </p:cNvSpPr>
            <p:nvPr/>
          </p:nvSpPr>
          <p:spPr bwMode="auto">
            <a:xfrm>
              <a:off x="3911" y="4557"/>
              <a:ext cx="1648" cy="2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68001" tIns="84003" rIns="168001" bIns="84003"/>
            <a:lstStyle/>
            <a:p>
              <a:pPr defTabSz="998538" eaLnBrk="0" hangingPunct="0">
                <a:spcBef>
                  <a:spcPct val="20000"/>
                </a:spcBef>
                <a:defRPr/>
              </a:pPr>
              <a:r>
                <a:rPr lang="de-DE" sz="1700" dirty="0">
                  <a:latin typeface="BundesSans Regular" pitchFamily="34" charset="0"/>
                </a:rPr>
                <a:t>Zentrale in Nürnberg</a:t>
              </a:r>
            </a:p>
          </p:txBody>
        </p:sp>
        <p:sp>
          <p:nvSpPr>
            <p:cNvPr id="11280" name="Rectangle 29"/>
            <p:cNvSpPr>
              <a:spLocks noChangeArrowheads="1"/>
            </p:cNvSpPr>
            <p:nvPr/>
          </p:nvSpPr>
          <p:spPr bwMode="auto">
            <a:xfrm>
              <a:off x="3764" y="4226"/>
              <a:ext cx="1016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68001" tIns="84003" rIns="168001" bIns="84003"/>
            <a:lstStyle/>
            <a:p>
              <a:pPr defTabSz="998538" eaLnBrk="0" hangingPunct="0">
                <a:spcBef>
                  <a:spcPct val="20000"/>
                </a:spcBef>
                <a:defRPr/>
              </a:pPr>
              <a:r>
                <a:rPr lang="de-DE" sz="3500" b="1" dirty="0">
                  <a:latin typeface="BundesSans Office" pitchFamily="34" charset="0"/>
                </a:rPr>
                <a:t>1996</a:t>
              </a:r>
            </a:p>
          </p:txBody>
        </p:sp>
      </p:grp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Geschichte</a:t>
            </a:r>
            <a:endParaRPr lang="de-DE" dirty="0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5728651" y="1800905"/>
            <a:ext cx="1099112" cy="63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741" tIns="49871" rIns="99741" bIns="49871">
            <a:spAutoFit/>
          </a:bodyPr>
          <a:lstStyle/>
          <a:p>
            <a:pPr defTabSz="998538" eaLnBrk="0" hangingPunct="0">
              <a:spcBef>
                <a:spcPct val="20000"/>
              </a:spcBef>
              <a:defRPr/>
            </a:pPr>
            <a:r>
              <a:rPr lang="de-DE" sz="3500" b="1" dirty="0" smtClean="0">
                <a:latin typeface="BundesSans Office" pitchFamily="34" charset="0"/>
              </a:rPr>
              <a:t>1953</a:t>
            </a:r>
            <a:endParaRPr lang="de-DE" sz="3500" b="1" dirty="0">
              <a:latin typeface="BundesSans Office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Asylverfahren</a:t>
            </a:r>
            <a:br>
              <a:rPr lang="de-DE" b="1" dirty="0" smtClean="0"/>
            </a:br>
            <a:r>
              <a:rPr lang="de-DE" dirty="0" smtClean="0"/>
              <a:t>Entscheidung - Prüfungsreihenfolge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914525" y="2809875"/>
            <a:ext cx="7096125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Flüchtlingsschutz § 3 Abs. 1 AsylVfG                                           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924050" y="3838575"/>
            <a:ext cx="70866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Asylberechtigung Art 16a Abs. 1 GG                     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924050" y="4724400"/>
            <a:ext cx="708660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Subsidiärer Schutz § 4 AsylVfG                                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943099" y="5715000"/>
            <a:ext cx="7058025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Abschiebungsverbote § 60 Abs. 5 und 7 </a:t>
            </a:r>
            <a:r>
              <a:rPr lang="de-DE" dirty="0" err="1" smtClean="0"/>
              <a:t>AufenthG</a:t>
            </a:r>
            <a:r>
              <a:rPr lang="de-DE" dirty="0" smtClean="0"/>
              <a:t>                              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Asylverfahren</a:t>
            </a:r>
            <a:br>
              <a:rPr lang="de-DE" b="1" dirty="0" smtClean="0"/>
            </a:br>
            <a:r>
              <a:rPr lang="de-DE" dirty="0" smtClean="0"/>
              <a:t>Entscheidung - Möglichkeiten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47700" y="2247900"/>
            <a:ext cx="1362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Entweder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839075" y="2219325"/>
            <a:ext cx="731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oder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885824" y="3019425"/>
            <a:ext cx="423071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Zuerkennung (bzw. Feststellung) 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76300" y="3914775"/>
            <a:ext cx="235352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Flüchtlingsschutz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95350" y="4724400"/>
            <a:ext cx="237116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Asylberechtigung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66775" y="5562600"/>
            <a:ext cx="249940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Subsidiärer Schutz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819150" y="6505575"/>
            <a:ext cx="2838450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Abschiebungsverbote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334250" y="3019426"/>
            <a:ext cx="1552028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Ablehnung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324726" y="3990975"/>
            <a:ext cx="280987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aller Prüfungspunkte</a:t>
            </a:r>
            <a:endParaRPr lang="de-DE" dirty="0"/>
          </a:p>
        </p:txBody>
      </p:sp>
      <p:cxnSp>
        <p:nvCxnSpPr>
          <p:cNvPr id="13" name="Gerade Verbindung mit Pfeil 12"/>
          <p:cNvCxnSpPr/>
          <p:nvPr/>
        </p:nvCxnSpPr>
        <p:spPr>
          <a:xfrm>
            <a:off x="1828800" y="3562350"/>
            <a:ext cx="0" cy="295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7972425" y="3590925"/>
            <a:ext cx="0" cy="323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7115176" y="5343525"/>
            <a:ext cx="322897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Abschiebungsandrohung</a:t>
            </a:r>
            <a:endParaRPr lang="de-DE" dirty="0"/>
          </a:p>
        </p:txBody>
      </p:sp>
      <p:cxnSp>
        <p:nvCxnSpPr>
          <p:cNvPr id="21" name="Gerade Verbindung mit Pfeil 20"/>
          <p:cNvCxnSpPr/>
          <p:nvPr/>
        </p:nvCxnSpPr>
        <p:spPr>
          <a:xfrm>
            <a:off x="8077200" y="4572000"/>
            <a:ext cx="0" cy="695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Asylverfahren</a:t>
            </a:r>
            <a:br>
              <a:rPr lang="de-DE" b="1" dirty="0" smtClean="0"/>
            </a:br>
            <a:r>
              <a:rPr lang="de-DE" dirty="0" smtClean="0"/>
              <a:t>Entscheidung - Zustellung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1638301" y="2543175"/>
            <a:ext cx="8714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Zustellung des Bescheides an den Antragsteller bzw. </a:t>
            </a:r>
          </a:p>
          <a:p>
            <a:r>
              <a:rPr lang="de-DE" dirty="0" smtClean="0"/>
              <a:t>                     Verfahrensbevollmächtigten 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181100" y="4305300"/>
            <a:ext cx="48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Zustellungsarten: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Zustellung über/durch AE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Postzustellungsauftrag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Zustellung mit Empfangsbekenntnis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Einschreiben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öffentliche Zustellung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6724650" y="4400551"/>
            <a:ext cx="29654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abhängig von: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Art der Entscheidung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 AE-Wohnpflicht</a:t>
            </a:r>
          </a:p>
          <a:p>
            <a:pPr>
              <a:buFont typeface="Arial" pitchFamily="34" charset="0"/>
              <a:buChar char="•"/>
            </a:pPr>
            <a:r>
              <a:rPr lang="de-DE" dirty="0" smtClean="0"/>
              <a:t>Vertretung durch </a:t>
            </a:r>
            <a:br>
              <a:rPr lang="de-DE" dirty="0" smtClean="0"/>
            </a:br>
            <a:r>
              <a:rPr lang="de-DE" dirty="0" smtClean="0"/>
              <a:t>  </a:t>
            </a:r>
            <a:r>
              <a:rPr lang="de-DE" dirty="0" err="1" smtClean="0"/>
              <a:t>Verfahrensbevoll</a:t>
            </a:r>
            <a:r>
              <a:rPr lang="de-DE" dirty="0" smtClean="0"/>
              <a:t>- </a:t>
            </a:r>
            <a:br>
              <a:rPr lang="de-DE" dirty="0" smtClean="0"/>
            </a:br>
            <a:r>
              <a:rPr lang="de-DE" dirty="0" smtClean="0"/>
              <a:t>  </a:t>
            </a:r>
            <a:r>
              <a:rPr lang="de-DE" dirty="0" err="1" smtClean="0"/>
              <a:t>mächtigten</a:t>
            </a:r>
            <a:r>
              <a:rPr lang="de-DE" dirty="0" smtClean="0"/>
              <a:t> 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Klageverfahren</a:t>
            </a:r>
            <a:endParaRPr lang="de-DE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09600" y="2552700"/>
            <a:ext cx="2789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Instanzen Rechtsweg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867275" y="2590801"/>
            <a:ext cx="2164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Zuständigkeiten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71525" y="3476625"/>
            <a:ext cx="1380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1. Instanz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857750" y="3467100"/>
            <a:ext cx="257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Verwaltungsgericht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800100" y="4619625"/>
            <a:ext cx="14039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Berufung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09625" y="5838825"/>
            <a:ext cx="148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Revision 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924426" y="4562475"/>
            <a:ext cx="3327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Oberverwaltungsgericht/</a:t>
            </a:r>
            <a:br>
              <a:rPr lang="de-DE" dirty="0" smtClean="0"/>
            </a:br>
            <a:r>
              <a:rPr lang="de-DE" dirty="0" smtClean="0"/>
              <a:t>Verwaltungsgerichtshof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4867275" y="5991226"/>
            <a:ext cx="375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Bundesverwaltungsgericht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5302" y="1889125"/>
            <a:ext cx="7719848" cy="482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el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3900" dirty="0" smtClean="0"/>
              <a:t>Besuchen Sie uns im Internet unter</a:t>
            </a:r>
            <a:br>
              <a:rPr lang="de-DE" sz="3900" dirty="0" smtClean="0"/>
            </a:br>
            <a:r>
              <a:rPr lang="de-DE" sz="3900" u="sng" dirty="0" smtClean="0"/>
              <a:t>www.bamf.de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idx="4294967295"/>
          </p:nvPr>
        </p:nvSpPr>
        <p:spPr bwMode="auto">
          <a:xfrm>
            <a:off x="1008495" y="1889125"/>
            <a:ext cx="9324975" cy="5013325"/>
          </a:xfrm>
          <a:noFill/>
          <a:ln>
            <a:miter lim="800000"/>
            <a:headEnd/>
            <a:tailEnd/>
          </a:ln>
        </p:spPr>
        <p:txBody>
          <a:bodyPr vert="horz" wrap="square" lIns="99741" tIns="49871" rIns="99741" bIns="49871" numCol="1" anchor="ctr" anchorCtr="1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de-DE" sz="5400" dirty="0" smtClean="0"/>
              <a:t>Vielen Dank für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de-DE" sz="5400" dirty="0" smtClean="0"/>
              <a:t>Ihre Aufmerksamkeit!</a:t>
            </a:r>
          </a:p>
          <a:p>
            <a:pPr algn="ctr" eaLnBrk="1" hangingPunct="1"/>
            <a:endParaRPr lang="en-GB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3900" dirty="0" smtClean="0"/>
              <a:t>Aufbau des Bundesamtes</a:t>
            </a:r>
            <a:endParaRPr lang="en-GB" sz="3900" dirty="0" smtClean="0"/>
          </a:p>
        </p:txBody>
      </p:sp>
      <p:graphicFrame>
        <p:nvGraphicFramePr>
          <p:cNvPr id="1026" name="Object 8"/>
          <p:cNvGraphicFramePr>
            <a:graphicFrameLocks noGrp="1" noChangeAspect="1"/>
          </p:cNvGraphicFramePr>
          <p:nvPr>
            <p:ph idx="4294967295"/>
          </p:nvPr>
        </p:nvGraphicFramePr>
        <p:xfrm>
          <a:off x="714374" y="476250"/>
          <a:ext cx="10868025" cy="766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Visio" r:id="rId3" imgW="9651850" imgH="8559260" progId="">
                  <p:embed/>
                </p:oleObj>
              </mc:Choice>
              <mc:Fallback>
                <p:oleObj name="Visio" r:id="rId3" imgW="9651850" imgH="85592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4" y="476250"/>
                        <a:ext cx="10868025" cy="766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70175" y="138113"/>
            <a:ext cx="7997825" cy="1270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sz="3900" dirty="0" smtClean="0"/>
              <a:t>Dezentrale Struktur</a:t>
            </a:r>
            <a:endParaRPr lang="en-GB" sz="3900" dirty="0" smtClean="0"/>
          </a:p>
        </p:txBody>
      </p:sp>
      <p:sp>
        <p:nvSpPr>
          <p:cNvPr id="5123" name="Text Box 149"/>
          <p:cNvSpPr txBox="1">
            <a:spLocks noChangeArrowheads="1"/>
          </p:cNvSpPr>
          <p:nvPr/>
        </p:nvSpPr>
        <p:spPr bwMode="auto">
          <a:xfrm>
            <a:off x="1676400" y="6629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40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3319" name="Rectangle 186"/>
          <p:cNvSpPr>
            <a:spLocks noChangeArrowheads="1"/>
          </p:cNvSpPr>
          <p:nvPr/>
        </p:nvSpPr>
        <p:spPr bwMode="auto">
          <a:xfrm>
            <a:off x="6967560" y="1778000"/>
            <a:ext cx="34941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defTabSz="998538" eaLnBrk="0" hangingPunct="0">
              <a:lnSpc>
                <a:spcPts val="11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sz="1100" b="1" dirty="0" smtClean="0">
                <a:latin typeface="BundesSans Regular" pitchFamily="34" charset="0"/>
              </a:rPr>
              <a:t>Berlin</a:t>
            </a:r>
          </a:p>
          <a:p>
            <a:pPr marL="514350" indent="-514350" defTabSz="998538" eaLnBrk="0" hangingPunct="0">
              <a:lnSpc>
                <a:spcPts val="11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sz="1100" b="1" dirty="0" smtClean="0">
                <a:latin typeface="BundesSans Regular" pitchFamily="34" charset="0"/>
              </a:rPr>
              <a:t>Bielefeld</a:t>
            </a:r>
          </a:p>
          <a:p>
            <a:pPr marL="514350" indent="-514350" defTabSz="998538" eaLnBrk="0" hangingPunct="0">
              <a:lnSpc>
                <a:spcPts val="11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sz="1100" b="1" dirty="0" smtClean="0">
                <a:latin typeface="BundesSans Regular" pitchFamily="34" charset="0"/>
              </a:rPr>
              <a:t>Bramsche</a:t>
            </a:r>
          </a:p>
          <a:p>
            <a:pPr marL="514350" indent="-514350" defTabSz="998538" eaLnBrk="0" hangingPunct="0">
              <a:lnSpc>
                <a:spcPts val="11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sz="1100" b="1" dirty="0" smtClean="0">
                <a:latin typeface="BundesSans Regular" pitchFamily="34" charset="0"/>
              </a:rPr>
              <a:t>Braunschweig</a:t>
            </a:r>
            <a:endParaRPr lang="de-DE" sz="1100" b="1" dirty="0">
              <a:latin typeface="BundesSans Regular" pitchFamily="34" charset="0"/>
            </a:endParaRPr>
          </a:p>
          <a:p>
            <a:pPr marL="514350" indent="-514350" defTabSz="998538" eaLnBrk="0" hangingPunct="0">
              <a:lnSpc>
                <a:spcPts val="11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sz="1100" b="1" dirty="0" smtClean="0">
                <a:latin typeface="BundesSans Regular" pitchFamily="34" charset="0"/>
              </a:rPr>
              <a:t>Bremen</a:t>
            </a:r>
          </a:p>
          <a:p>
            <a:pPr marL="514350" indent="-514350" defTabSz="998538" eaLnBrk="0" hangingPunct="0">
              <a:lnSpc>
                <a:spcPts val="11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sz="1100" b="1" dirty="0" smtClean="0">
                <a:latin typeface="BundesSans Regular" pitchFamily="34" charset="0"/>
              </a:rPr>
              <a:t>Chemnitz</a:t>
            </a:r>
          </a:p>
          <a:p>
            <a:pPr marL="514350" indent="-514350" defTabSz="998538" eaLnBrk="0" hangingPunct="0">
              <a:lnSpc>
                <a:spcPts val="11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sz="1100" b="1" dirty="0" smtClean="0">
                <a:latin typeface="BundesSans Regular" pitchFamily="34" charset="0"/>
              </a:rPr>
              <a:t>Dortmund</a:t>
            </a:r>
          </a:p>
          <a:p>
            <a:pPr marL="514350" indent="-514350" defTabSz="998538" eaLnBrk="0" hangingPunct="0">
              <a:lnSpc>
                <a:spcPts val="11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sz="1100" b="1" dirty="0" smtClean="0">
                <a:latin typeface="BundesSans Regular" pitchFamily="34" charset="0"/>
              </a:rPr>
              <a:t>Düsseldorf mit </a:t>
            </a:r>
            <a:r>
              <a:rPr lang="de-DE" sz="1100" b="1" dirty="0" err="1" smtClean="0">
                <a:latin typeface="BundesSans Regular" pitchFamily="34" charset="0"/>
              </a:rPr>
              <a:t>Nst.Flugh</a:t>
            </a:r>
            <a:r>
              <a:rPr lang="de-DE" sz="1100" b="1" dirty="0" smtClean="0">
                <a:latin typeface="BundesSans Regular" pitchFamily="34" charset="0"/>
              </a:rPr>
              <a:t>.</a:t>
            </a:r>
          </a:p>
          <a:p>
            <a:pPr marL="514350" indent="-514350" defTabSz="998538" eaLnBrk="0" hangingPunct="0">
              <a:lnSpc>
                <a:spcPts val="11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sz="1100" b="1" dirty="0" smtClean="0">
                <a:latin typeface="BundesSans Regular" pitchFamily="34" charset="0"/>
              </a:rPr>
              <a:t>Eisenhüttenstadt</a:t>
            </a:r>
          </a:p>
          <a:p>
            <a:pPr marL="514350" indent="-514350" defTabSz="998538" eaLnBrk="0" hangingPunct="0">
              <a:lnSpc>
                <a:spcPts val="11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sz="1100" b="1" dirty="0" smtClean="0">
                <a:latin typeface="BundesSans Regular" pitchFamily="34" charset="0"/>
              </a:rPr>
              <a:t>Frankfurt-Flughafen</a:t>
            </a:r>
          </a:p>
          <a:p>
            <a:pPr marL="514350" indent="-514350" defTabSz="998538" eaLnBrk="0" hangingPunct="0">
              <a:lnSpc>
                <a:spcPts val="11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sz="1100" b="1" dirty="0" smtClean="0">
                <a:latin typeface="BundesSans Regular" pitchFamily="34" charset="0"/>
              </a:rPr>
              <a:t>Friedland </a:t>
            </a:r>
            <a:endParaRPr lang="de-DE" sz="1100" b="1" dirty="0">
              <a:latin typeface="BundesSans Regular" pitchFamily="34" charset="0"/>
            </a:endParaRPr>
          </a:p>
          <a:p>
            <a:pPr marL="514350" indent="-514350" defTabSz="998538" eaLnBrk="0" hangingPunct="0">
              <a:lnSpc>
                <a:spcPts val="11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sz="1100" b="1" dirty="0" smtClean="0">
                <a:latin typeface="BundesSans Regular" pitchFamily="34" charset="0"/>
              </a:rPr>
              <a:t>Gießen</a:t>
            </a:r>
          </a:p>
          <a:p>
            <a:pPr marL="514350" indent="-514350" defTabSz="998538" eaLnBrk="0" hangingPunct="0">
              <a:lnSpc>
                <a:spcPts val="11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sz="1100" b="1" dirty="0" smtClean="0">
                <a:latin typeface="BundesSans Regular" pitchFamily="34" charset="0"/>
              </a:rPr>
              <a:t>Halberstadt</a:t>
            </a:r>
          </a:p>
          <a:p>
            <a:pPr marL="514350" indent="-514350" defTabSz="998538" eaLnBrk="0" hangingPunct="0">
              <a:lnSpc>
                <a:spcPts val="11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sz="1100" b="1" dirty="0" smtClean="0">
                <a:latin typeface="BundesSans Regular" pitchFamily="34" charset="0"/>
              </a:rPr>
              <a:t>Hamburg </a:t>
            </a:r>
            <a:r>
              <a:rPr lang="de-DE" sz="1100" b="1" dirty="0">
                <a:latin typeface="BundesSans Regular" pitchFamily="34" charset="0"/>
              </a:rPr>
              <a:t>mit </a:t>
            </a:r>
            <a:r>
              <a:rPr lang="de-DE" sz="1100" b="1" dirty="0" err="1">
                <a:latin typeface="BundesSans Regular" pitchFamily="34" charset="0"/>
              </a:rPr>
              <a:t>Nst.Flugh</a:t>
            </a:r>
            <a:r>
              <a:rPr lang="de-DE" sz="1100" b="1" dirty="0">
                <a:latin typeface="BundesSans Regular" pitchFamily="34" charset="0"/>
              </a:rPr>
              <a:t>.</a:t>
            </a:r>
          </a:p>
          <a:p>
            <a:pPr marL="514350" indent="-514350" defTabSz="998538" eaLnBrk="0" hangingPunct="0">
              <a:lnSpc>
                <a:spcPts val="11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sz="1100" b="1" dirty="0" smtClean="0">
                <a:latin typeface="BundesSans Regular" pitchFamily="34" charset="0"/>
              </a:rPr>
              <a:t>Jena/Hermsdorf</a:t>
            </a:r>
          </a:p>
          <a:p>
            <a:pPr marL="514350" indent="-514350" defTabSz="998538" eaLnBrk="0" hangingPunct="0">
              <a:lnSpc>
                <a:spcPts val="11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sz="1100" b="1" dirty="0" smtClean="0">
                <a:latin typeface="BundesSans Regular" pitchFamily="34" charset="0"/>
              </a:rPr>
              <a:t>Karlsruhe</a:t>
            </a:r>
          </a:p>
          <a:p>
            <a:pPr marL="514350" indent="-514350" defTabSz="998538" eaLnBrk="0" hangingPunct="0">
              <a:lnSpc>
                <a:spcPts val="11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sz="1100" b="1" dirty="0" smtClean="0">
                <a:latin typeface="BundesSans Regular" pitchFamily="34" charset="0"/>
              </a:rPr>
              <a:t>Köln</a:t>
            </a:r>
          </a:p>
          <a:p>
            <a:pPr marL="514350" indent="-514350" defTabSz="998538" eaLnBrk="0" hangingPunct="0">
              <a:lnSpc>
                <a:spcPts val="11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sz="1100" b="1" dirty="0" smtClean="0">
                <a:latin typeface="BundesSans Regular" pitchFamily="34" charset="0"/>
              </a:rPr>
              <a:t>Lebach</a:t>
            </a:r>
          </a:p>
          <a:p>
            <a:pPr marL="514350" indent="-514350" defTabSz="998538" eaLnBrk="0" hangingPunct="0">
              <a:lnSpc>
                <a:spcPts val="11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sz="1100" b="1" dirty="0" smtClean="0">
                <a:latin typeface="BundesSans Regular" pitchFamily="34" charset="0"/>
              </a:rPr>
              <a:t>München mit </a:t>
            </a:r>
            <a:r>
              <a:rPr lang="de-DE" sz="1100" b="1" dirty="0" err="1" smtClean="0">
                <a:latin typeface="BundesSans Regular" pitchFamily="34" charset="0"/>
              </a:rPr>
              <a:t>Nst.Flugh</a:t>
            </a:r>
            <a:endParaRPr lang="de-DE" sz="1100" b="1" dirty="0" smtClean="0">
              <a:latin typeface="BundesSans Regular" pitchFamily="34" charset="0"/>
            </a:endParaRPr>
          </a:p>
          <a:p>
            <a:pPr marL="514350" indent="-514350" defTabSz="998538" eaLnBrk="0" hangingPunct="0">
              <a:lnSpc>
                <a:spcPts val="11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sz="1100" b="1" dirty="0" smtClean="0">
                <a:latin typeface="BundesSans Regular" pitchFamily="34" charset="0"/>
              </a:rPr>
              <a:t>Neumünster</a:t>
            </a:r>
            <a:endParaRPr lang="de-DE" sz="1100" b="1" dirty="0">
              <a:latin typeface="BundesSans Regular" pitchFamily="34" charset="0"/>
            </a:endParaRPr>
          </a:p>
          <a:p>
            <a:pPr marL="514350" indent="-514350" defTabSz="998538" eaLnBrk="0" hangingPunct="0">
              <a:lnSpc>
                <a:spcPts val="11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sz="1100" b="1" dirty="0" err="1" smtClean="0">
                <a:latin typeface="BundesSans Regular" pitchFamily="34" charset="0"/>
              </a:rPr>
              <a:t>Nostorf</a:t>
            </a:r>
            <a:r>
              <a:rPr lang="de-DE" sz="1100" b="1" dirty="0" smtClean="0">
                <a:latin typeface="BundesSans Regular" pitchFamily="34" charset="0"/>
              </a:rPr>
              <a:t>-Horst</a:t>
            </a:r>
          </a:p>
          <a:p>
            <a:pPr marL="514350" indent="-514350" defTabSz="998538" eaLnBrk="0" hangingPunct="0">
              <a:lnSpc>
                <a:spcPts val="11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sz="1100" b="1" dirty="0" smtClean="0">
                <a:latin typeface="BundesSans Regular" pitchFamily="34" charset="0"/>
              </a:rPr>
              <a:t>Reutlingen/</a:t>
            </a:r>
            <a:r>
              <a:rPr lang="de-DE" sz="1100" b="1" dirty="0" err="1" smtClean="0">
                <a:latin typeface="BundesSans Regular" pitchFamily="34" charset="0"/>
              </a:rPr>
              <a:t>Eningen</a:t>
            </a:r>
            <a:r>
              <a:rPr lang="de-DE" sz="1100" b="1" dirty="0" smtClean="0">
                <a:latin typeface="BundesSans Regular" pitchFamily="34" charset="0"/>
              </a:rPr>
              <a:t> </a:t>
            </a:r>
            <a:r>
              <a:rPr lang="de-DE" sz="1100" b="1" dirty="0" err="1">
                <a:latin typeface="BundesSans Regular" pitchFamily="34" charset="0"/>
              </a:rPr>
              <a:t>u.A.</a:t>
            </a:r>
            <a:endParaRPr lang="de-DE" sz="1100" b="1" dirty="0">
              <a:latin typeface="BundesSans Regular" pitchFamily="34" charset="0"/>
            </a:endParaRPr>
          </a:p>
          <a:p>
            <a:pPr marL="514350" indent="-514350" defTabSz="998538" eaLnBrk="0" hangingPunct="0">
              <a:lnSpc>
                <a:spcPts val="11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sz="1100" b="1" dirty="0" smtClean="0">
                <a:latin typeface="BundesSans Regular" pitchFamily="34" charset="0"/>
              </a:rPr>
              <a:t>Trier</a:t>
            </a:r>
          </a:p>
          <a:p>
            <a:pPr marL="514350" indent="-514350" defTabSz="998538" eaLnBrk="0" hangingPunct="0">
              <a:lnSpc>
                <a:spcPts val="11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de-DE" sz="1100" b="1" dirty="0" smtClean="0">
                <a:latin typeface="BundesSans Regular" pitchFamily="34" charset="0"/>
              </a:rPr>
              <a:t>Zirndorf</a:t>
            </a:r>
            <a:endParaRPr lang="de-DE" sz="1100" b="1" dirty="0">
              <a:latin typeface="BundesSans Regular" pitchFamily="34" charset="0"/>
            </a:endParaRPr>
          </a:p>
          <a:p>
            <a:pPr marL="514350" indent="-514350" defTabSz="998538" eaLnBrk="0" hangingPunct="0">
              <a:lnSpc>
                <a:spcPts val="1100"/>
              </a:lnSpc>
              <a:spcBef>
                <a:spcPct val="50000"/>
              </a:spcBef>
              <a:defRPr/>
            </a:pPr>
            <a:endParaRPr lang="de-DE" sz="1100" b="1" dirty="0">
              <a:latin typeface="BundesSans Regular" pitchFamily="34" charset="0"/>
            </a:endParaRPr>
          </a:p>
          <a:p>
            <a:pPr marL="514350" indent="-514350" defTabSz="998538">
              <a:spcBef>
                <a:spcPct val="20000"/>
              </a:spcBef>
              <a:buFontTx/>
              <a:buAutoNum type="arabicPeriod"/>
              <a:defRPr/>
            </a:pPr>
            <a:endParaRPr lang="en-GB" sz="1100" b="1" dirty="0">
              <a:latin typeface="BundesSans Regular" pitchFamily="34" charset="0"/>
            </a:endParaRPr>
          </a:p>
        </p:txBody>
      </p:sp>
      <p:pic>
        <p:nvPicPr>
          <p:cNvPr id="10" name="Grafik 9" descr="Infoport Standorte BAMF_05_2014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9149" y="1223119"/>
            <a:ext cx="5934075" cy="5968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27"/>
          <p:cNvSpPr>
            <a:spLocks noGrp="1" noChangeArrowheads="1"/>
          </p:cNvSpPr>
          <p:nvPr>
            <p:ph idx="1"/>
          </p:nvPr>
        </p:nvSpPr>
        <p:spPr bwMode="auto">
          <a:xfrm>
            <a:off x="1133535" y="1521144"/>
            <a:ext cx="9325182" cy="358612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74650" indent="-374650" defTabSz="998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tabLst>
                <a:tab pos="4257675" algn="l"/>
              </a:tabLst>
              <a:defRPr/>
            </a:pPr>
            <a:r>
              <a:rPr lang="de-DE" sz="2800" dirty="0" smtClean="0">
                <a:cs typeface="Times New Roman" pitchFamily="18" charset="0"/>
              </a:rPr>
              <a:t>Durchführung der Asylverfahren</a:t>
            </a:r>
          </a:p>
          <a:p>
            <a:pPr marL="374650" indent="-374650" defTabSz="998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tabLst>
                <a:tab pos="4257675" algn="l"/>
              </a:tabLst>
              <a:defRPr/>
            </a:pPr>
            <a:r>
              <a:rPr lang="de-DE" sz="2800" dirty="0" smtClean="0">
                <a:cs typeface="Times New Roman" pitchFamily="18" charset="0"/>
              </a:rPr>
              <a:t>Integrationsförderung</a:t>
            </a:r>
          </a:p>
          <a:p>
            <a:pPr marL="374650" indent="-374650" defTabSz="998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tabLst>
                <a:tab pos="4257675" algn="l"/>
              </a:tabLst>
              <a:defRPr/>
            </a:pPr>
            <a:r>
              <a:rPr lang="de-DE" sz="2800" dirty="0" smtClean="0">
                <a:cs typeface="Times New Roman" pitchFamily="18" charset="0"/>
              </a:rPr>
              <a:t>Internationale Aufgaben und freiwillige Rückkehrförderung </a:t>
            </a:r>
          </a:p>
          <a:p>
            <a:pPr marL="374650" indent="-374650" defTabSz="998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tabLst>
                <a:tab pos="4257675" algn="l"/>
              </a:tabLst>
              <a:defRPr/>
            </a:pPr>
            <a:r>
              <a:rPr lang="de-DE" sz="2800" dirty="0" smtClean="0">
                <a:cs typeface="Times New Roman" pitchFamily="18" charset="0"/>
              </a:rPr>
              <a:t>Migrations- und Integrationsforschung</a:t>
            </a:r>
          </a:p>
          <a:p>
            <a:pPr marL="374650" indent="-374650" defTabSz="998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tabLst>
                <a:tab pos="4257675" algn="l"/>
              </a:tabLst>
              <a:defRPr/>
            </a:pPr>
            <a:r>
              <a:rPr lang="de-DE" sz="2800" dirty="0" smtClean="0">
                <a:cs typeface="Times New Roman" pitchFamily="18" charset="0"/>
              </a:rPr>
              <a:t>Anerkennung von Forschungseinrichtungen	</a:t>
            </a:r>
          </a:p>
          <a:p>
            <a:pPr marL="374650" indent="-374650" defTabSz="998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tabLst>
                <a:tab pos="4257675" algn="l"/>
              </a:tabLst>
              <a:defRPr/>
            </a:pPr>
            <a:r>
              <a:rPr lang="de-DE" sz="2800" dirty="0" smtClean="0">
                <a:cs typeface="Times New Roman" pitchFamily="18" charset="0"/>
              </a:rPr>
              <a:t>Führung des Ausländerzentralregisters </a:t>
            </a:r>
          </a:p>
          <a:p>
            <a:pPr marL="374650" indent="-374650" defTabSz="998538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Ø"/>
              <a:tabLst>
                <a:tab pos="4257675" algn="l"/>
              </a:tabLst>
              <a:defRPr/>
            </a:pPr>
            <a:r>
              <a:rPr lang="de-DE" sz="2800" dirty="0" smtClean="0">
                <a:cs typeface="Times New Roman" pitchFamily="18" charset="0"/>
              </a:rPr>
              <a:t>Ressourcen und Verwaltung, Informations- und Kommunikationstechnik, Statistik</a:t>
            </a:r>
          </a:p>
          <a:p>
            <a:endParaRPr lang="de-DE" sz="28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sz="3600" dirty="0" smtClean="0"/>
              <a:t>Die Aufgaben des Bundesamts </a:t>
            </a:r>
            <a:br>
              <a:rPr lang="de-DE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9" descr="G:\WICHTREY\Bilder\Flüchtlinge.t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83246" y="1967173"/>
            <a:ext cx="3007812" cy="2139001"/>
          </a:xfrm>
          <a:noFill/>
          <a:ln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93675" y="128766"/>
            <a:ext cx="8065042" cy="1601611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3900" smtClean="0"/>
              <a:t>Durchführung von Asylverfahren</a:t>
            </a:r>
            <a:endParaRPr lang="en-GB" sz="3900" dirty="0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071672" y="2403663"/>
            <a:ext cx="6596328" cy="900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741" tIns="49871" rIns="99741" bIns="49871">
            <a:spAutoFit/>
          </a:bodyPr>
          <a:lstStyle/>
          <a:p>
            <a:pPr defTabSz="998538" eaLnBrk="0" hangingPunct="0">
              <a:defRPr/>
            </a:pPr>
            <a:r>
              <a:rPr lang="de-DE" sz="2800" b="1" dirty="0">
                <a:latin typeface="BundesSans Regular" pitchFamily="34" charset="0"/>
              </a:rPr>
              <a:t>„Politisch Verfolgte genießen Asylrecht.“ </a:t>
            </a:r>
            <a:br>
              <a:rPr lang="de-DE" sz="2800" b="1" dirty="0">
                <a:latin typeface="BundesSans Regular" pitchFamily="34" charset="0"/>
              </a:rPr>
            </a:br>
            <a:r>
              <a:rPr lang="de-DE" dirty="0">
                <a:latin typeface="BundesSans Regular" pitchFamily="34" charset="0"/>
              </a:rPr>
              <a:t>(</a:t>
            </a:r>
            <a:r>
              <a:rPr lang="de-DE" dirty="0">
                <a:solidFill>
                  <a:schemeClr val="tx2"/>
                </a:solidFill>
                <a:latin typeface="BundesSans Regular" pitchFamily="34" charset="0"/>
              </a:rPr>
              <a:t>Art. 16 a Abs. 1 Grundgesetz</a:t>
            </a:r>
            <a:r>
              <a:rPr lang="de-DE" dirty="0" smtClean="0">
                <a:solidFill>
                  <a:schemeClr val="tx2"/>
                </a:solidFill>
                <a:latin typeface="BundesSans Regular" pitchFamily="34" charset="0"/>
              </a:rPr>
              <a:t>)</a:t>
            </a:r>
            <a:endParaRPr lang="en-GB" sz="2800" dirty="0">
              <a:latin typeface="BundesSans Regular" pitchFamily="34" charset="0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992703" y="3539915"/>
            <a:ext cx="8432928" cy="409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9741" tIns="49871" rIns="99741" bIns="49871" anchor="ctr" anchorCtr="1"/>
          <a:lstStyle/>
          <a:p>
            <a:pPr defTabSz="998538" eaLnBrk="0" hangingPunct="0">
              <a:spcBef>
                <a:spcPct val="100000"/>
              </a:spcBef>
              <a:defRPr/>
            </a:pPr>
            <a:r>
              <a:rPr lang="de-DE" b="1" u="sng" dirty="0">
                <a:latin typeface="BundesSans Regular" pitchFamily="34" charset="0"/>
              </a:rPr>
              <a:t>Genfer Konvention</a:t>
            </a:r>
            <a:r>
              <a:rPr lang="de-DE" b="1" dirty="0">
                <a:latin typeface="BundesSans Regular" pitchFamily="34" charset="0"/>
              </a:rPr>
              <a:t>: Politisch Verfolgter </a:t>
            </a:r>
            <a:r>
              <a:rPr lang="de-DE" dirty="0">
                <a:latin typeface="BundesSans Regular" pitchFamily="34" charset="0"/>
              </a:rPr>
              <a:t>ist, wer aus begründeter</a:t>
            </a:r>
            <a:r>
              <a:rPr lang="de-DE" b="1" dirty="0">
                <a:latin typeface="BundesSans Regular" pitchFamily="34" charset="0"/>
              </a:rPr>
              <a:t> Furcht vor Verfolgung </a:t>
            </a:r>
            <a:r>
              <a:rPr lang="de-DE" dirty="0">
                <a:latin typeface="BundesSans Regular" pitchFamily="34" charset="0"/>
              </a:rPr>
              <a:t>wegen seiner</a:t>
            </a:r>
            <a:r>
              <a:rPr lang="de-DE" b="1" dirty="0">
                <a:latin typeface="BundesSans Regular" pitchFamily="34" charset="0"/>
              </a:rPr>
              <a:t> Rasse, Religion, Nationalität, Zugehörigkeit zu einer bestimmten sozialen Gruppe </a:t>
            </a:r>
            <a:r>
              <a:rPr lang="de-DE" dirty="0">
                <a:latin typeface="BundesSans Regular" pitchFamily="34" charset="0"/>
              </a:rPr>
              <a:t>oder wegen seiner</a:t>
            </a:r>
            <a:r>
              <a:rPr lang="de-DE" b="1" dirty="0">
                <a:latin typeface="BundesSans Regular" pitchFamily="34" charset="0"/>
              </a:rPr>
              <a:t> politischen Überzeugung </a:t>
            </a:r>
            <a:r>
              <a:rPr lang="de-DE" dirty="0">
                <a:latin typeface="BundesSans Regular" pitchFamily="34" charset="0"/>
              </a:rPr>
              <a:t>sich außerhalb des Landes befindet, dessen Staatsangehörigkeit er besitzt, und den Schutz dieses Landes nicht in Anspruch nehmen kann oder wegen dieser Befürchtung nicht in Anspruch nehmen will.</a:t>
            </a:r>
            <a:endParaRPr lang="en-GB" dirty="0">
              <a:latin typeface="BundesSans Regular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741" tIns="49871" rIns="99741" bIns="49871"/>
          <a:lstStyle/>
          <a:p>
            <a:pPr marL="374650" indent="-374650" defTabSz="998538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tabLst>
                <a:tab pos="4257675" algn="l"/>
              </a:tabLst>
              <a:defRPr/>
            </a:pPr>
            <a:r>
              <a:rPr lang="de-DE" sz="2800" dirty="0">
                <a:latin typeface="BundesSans Office" pitchFamily="34" charset="0"/>
                <a:cs typeface="Times New Roman" pitchFamily="18" charset="0"/>
              </a:rPr>
              <a:t>Seit 01.05.99 sind Asyl und Einwanderung Bestandteil des Gemeinschaftsrechts.</a:t>
            </a:r>
          </a:p>
          <a:p>
            <a:pPr marL="374650" indent="-374650" defTabSz="998538" eaLnBrk="0" hangingPunct="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tabLst>
                <a:tab pos="4257675" algn="l"/>
              </a:tabLst>
              <a:defRPr/>
            </a:pPr>
            <a:r>
              <a:rPr lang="de-DE" sz="2600" b="1" dirty="0">
                <a:latin typeface="BundesSans Office" pitchFamily="34" charset="0"/>
              </a:rPr>
              <a:t>Richtlinien über:</a:t>
            </a:r>
            <a:endParaRPr lang="de-DE" sz="2600" b="1" u="sng" dirty="0">
              <a:latin typeface="BundesSans Office" pitchFamily="34" charset="0"/>
            </a:endParaRPr>
          </a:p>
          <a:p>
            <a:pPr marL="831850" lvl="1" indent="-374650" defTabSz="99853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tabLst>
                <a:tab pos="4257675" algn="l"/>
              </a:tabLst>
              <a:defRPr/>
            </a:pPr>
            <a:r>
              <a:rPr lang="de-DE" dirty="0">
                <a:latin typeface="BundesSans Office" pitchFamily="34" charset="0"/>
                <a:cs typeface="Times New Roman" pitchFamily="18" charset="0"/>
              </a:rPr>
              <a:t>Zuständigkeitsregelung zur Durchführung des Asylverfahrens (DÜ </a:t>
            </a:r>
            <a:r>
              <a:rPr lang="de-DE" dirty="0" smtClean="0">
                <a:latin typeface="BundesSans Office" pitchFamily="34" charset="0"/>
                <a:cs typeface="Times New Roman" pitchFamily="18" charset="0"/>
              </a:rPr>
              <a:t>III</a:t>
            </a:r>
            <a:r>
              <a:rPr lang="de-DE" dirty="0">
                <a:latin typeface="BundesSans Office" pitchFamily="34" charset="0"/>
                <a:cs typeface="Times New Roman" pitchFamily="18" charset="0"/>
              </a:rPr>
              <a:t>)</a:t>
            </a:r>
          </a:p>
          <a:p>
            <a:pPr marL="831850" lvl="1" indent="-374650" defTabSz="99853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tabLst>
                <a:tab pos="4257675" algn="l"/>
              </a:tabLst>
              <a:defRPr/>
            </a:pPr>
            <a:r>
              <a:rPr lang="de-DE" dirty="0">
                <a:latin typeface="BundesSans Office" pitchFamily="34" charset="0"/>
                <a:cs typeface="Times New Roman" pitchFamily="18" charset="0"/>
              </a:rPr>
              <a:t>Mindestnormen für Asylverfahren</a:t>
            </a:r>
          </a:p>
          <a:p>
            <a:pPr marL="831850" lvl="1" indent="-374650" defTabSz="99853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tabLst>
                <a:tab pos="4257675" algn="l"/>
              </a:tabLst>
              <a:defRPr/>
            </a:pPr>
            <a:r>
              <a:rPr lang="de-DE" dirty="0">
                <a:latin typeface="BundesSans Office" pitchFamily="34" charset="0"/>
                <a:cs typeface="Times New Roman" pitchFamily="18" charset="0"/>
              </a:rPr>
              <a:t>Anerkennungskriterien</a:t>
            </a:r>
          </a:p>
          <a:p>
            <a:pPr marL="831850" lvl="1" indent="-374650" defTabSz="99853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tabLst>
                <a:tab pos="4257675" algn="l"/>
              </a:tabLst>
              <a:defRPr/>
            </a:pPr>
            <a:r>
              <a:rPr lang="de-DE" dirty="0">
                <a:latin typeface="BundesSans Office" pitchFamily="34" charset="0"/>
                <a:cs typeface="Times New Roman" pitchFamily="18" charset="0"/>
              </a:rPr>
              <a:t>Mindestnormen für Aufnahmebedingungen </a:t>
            </a:r>
          </a:p>
          <a:p>
            <a:pPr marL="831850" lvl="1" indent="-374650" defTabSz="99853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tabLst>
                <a:tab pos="4257675" algn="l"/>
              </a:tabLst>
              <a:defRPr/>
            </a:pPr>
            <a:r>
              <a:rPr lang="de-DE" spc="-40" dirty="0">
                <a:latin typeface="BundesSans Office" pitchFamily="34" charset="0"/>
                <a:cs typeface="Times New Roman" pitchFamily="18" charset="0"/>
              </a:rPr>
              <a:t>Regelungen für den vorübergehenden Schutz von Vertriebenen</a:t>
            </a:r>
          </a:p>
          <a:p>
            <a:pPr marL="374650" indent="-374650" defTabSz="998538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tabLst>
                <a:tab pos="4257675" algn="l"/>
              </a:tabLst>
              <a:defRPr/>
            </a:pPr>
            <a:r>
              <a:rPr lang="de-DE" sz="2800" spc="-30" dirty="0">
                <a:latin typeface="BundesSans Office" pitchFamily="34" charset="0"/>
                <a:cs typeface="Times New Roman" pitchFamily="18" charset="0"/>
              </a:rPr>
              <a:t>Das Bundesamt unterstützt das BMI in EU-Gremien mit praktischen Erfahrungen und Rechtskenntnissen.</a:t>
            </a:r>
          </a:p>
          <a:p>
            <a:pPr marL="374650" indent="-374650" defTabSz="998538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de-DE" sz="2600" dirty="0">
              <a:latin typeface="BundesSans Office" pitchFamily="34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z="3900" dirty="0" smtClean="0"/>
              <a:t>Europa-Recht </a:t>
            </a:r>
            <a:br>
              <a:rPr lang="de-DE" sz="3900" dirty="0" smtClean="0"/>
            </a:br>
            <a:r>
              <a:rPr lang="de-DE" sz="3900" dirty="0" smtClean="0"/>
              <a:t>Unterstützung des BMI</a:t>
            </a:r>
            <a:endParaRPr lang="en-GB" sz="39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Der Ablauf des Asylverfahrens</a:t>
            </a:r>
            <a:br>
              <a:rPr lang="de-DE" b="1" dirty="0" smtClean="0"/>
            </a:br>
            <a:r>
              <a:rPr lang="de-DE" dirty="0" smtClean="0"/>
              <a:t>Zuständigkeiten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14375" y="2324101"/>
            <a:ext cx="97250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Ablauf des Asylverfahrens                                     Zuständigkeiten</a:t>
            </a:r>
          </a:p>
          <a:p>
            <a:endParaRPr lang="de-DE" b="1" dirty="0" smtClean="0"/>
          </a:p>
          <a:p>
            <a:r>
              <a:rPr lang="de-DE" dirty="0" smtClean="0"/>
              <a:t>         Aufnahme                                                           Bundesländer (AE)</a:t>
            </a:r>
          </a:p>
          <a:p>
            <a:endParaRPr lang="de-DE" dirty="0" smtClean="0"/>
          </a:p>
          <a:p>
            <a:r>
              <a:rPr lang="de-DE" dirty="0" smtClean="0"/>
              <a:t>Asyl-/</a:t>
            </a:r>
            <a:r>
              <a:rPr lang="de-DE" dirty="0" err="1" smtClean="0"/>
              <a:t>Dublinverfahren</a:t>
            </a:r>
            <a:r>
              <a:rPr lang="de-DE" dirty="0" smtClean="0"/>
              <a:t>                                               Bund (Bundesamt)</a:t>
            </a:r>
          </a:p>
          <a:p>
            <a:endParaRPr lang="de-DE" dirty="0" smtClean="0"/>
          </a:p>
          <a:p>
            <a:r>
              <a:rPr lang="de-DE" dirty="0" smtClean="0"/>
              <a:t>ggf. Klageverfahren                                                Verwaltungsgerichtsbarkeit</a:t>
            </a:r>
          </a:p>
          <a:p>
            <a:endParaRPr lang="de-DE" dirty="0" smtClean="0"/>
          </a:p>
          <a:p>
            <a:r>
              <a:rPr lang="de-DE" dirty="0" smtClean="0"/>
              <a:t>Aufenthalt oder</a:t>
            </a:r>
          </a:p>
          <a:p>
            <a:r>
              <a:rPr lang="de-DE" dirty="0" smtClean="0"/>
              <a:t>Ausreise/Abschiebung                                   Bundesländer (ABH, Polizei etc.)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Aufnahme</a:t>
            </a:r>
            <a:br>
              <a:rPr lang="de-DE" b="1" dirty="0" smtClean="0"/>
            </a:br>
            <a:r>
              <a:rPr lang="de-DE" dirty="0" smtClean="0"/>
              <a:t>Erstverteilung (EASY)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504950" y="2076450"/>
            <a:ext cx="74771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EASY = „Erstverteilung der Asylbegehrenden“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Verteilung ist abhängig von: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• Aufnahmequote (= Königsteiner Schlüssel) § 45 AsylVfG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• Herkunftsländerzuständigkeit s. § 46 AsylVfG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amf_masterfolien_2013_August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711</Words>
  <Application>Microsoft Macintosh PowerPoint</Application>
  <PresentationFormat>Benutzerdefiniert</PresentationFormat>
  <Paragraphs>221</Paragraphs>
  <Slides>25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29" baseType="lpstr">
      <vt:lpstr>BundesSans Office</vt:lpstr>
      <vt:lpstr>BundesSerif Office</vt:lpstr>
      <vt:lpstr>bamf_masterfolien_2013_August</vt:lpstr>
      <vt:lpstr>Visio</vt:lpstr>
      <vt:lpstr>PowerPoint-Präsentation</vt:lpstr>
      <vt:lpstr>Geschichte</vt:lpstr>
      <vt:lpstr>Aufbau des Bundesamtes</vt:lpstr>
      <vt:lpstr>Dezentrale Struktur</vt:lpstr>
      <vt:lpstr>Die Aufgaben des Bundesamts   </vt:lpstr>
      <vt:lpstr>Durchführung von Asylverfahren</vt:lpstr>
      <vt:lpstr>Europa-Recht  Unterstützung des BMI</vt:lpstr>
      <vt:lpstr>Der Ablauf des Asylverfahrens Zuständigkeiten</vt:lpstr>
      <vt:lpstr>Aufnahme Erstverteilung (EASY)</vt:lpstr>
      <vt:lpstr>Aufnahme Unterbringung </vt:lpstr>
      <vt:lpstr>Antragstellung Antragstellung beim Bundesamt</vt:lpstr>
      <vt:lpstr>Antragstellung Aktenanlage</vt:lpstr>
      <vt:lpstr>Antragstellung Aktenanlage – Anlage Verfahrensakte</vt:lpstr>
      <vt:lpstr>Antragstellung Aktenanlage - ED-Behandlung </vt:lpstr>
      <vt:lpstr>Antragstellung Aktenanlage - EURODAC</vt:lpstr>
      <vt:lpstr>Asylverfahren Anhörung</vt:lpstr>
      <vt:lpstr>Asylverfahren Anhörung/Entscheidung</vt:lpstr>
      <vt:lpstr>Asylverfahren Entscheidung</vt:lpstr>
      <vt:lpstr>Asylverfahren Inhalt Asylantrag</vt:lpstr>
      <vt:lpstr>Asylverfahren Entscheidung - Prüfungsreihenfolge</vt:lpstr>
      <vt:lpstr>Asylverfahren Entscheidung - Möglichkeiten</vt:lpstr>
      <vt:lpstr>Asylverfahren Entscheidung - Zustellung</vt:lpstr>
      <vt:lpstr>Klageverfahren</vt:lpstr>
      <vt:lpstr>Besuchen Sie uns im Internet unter www.bamf.de</vt:lpstr>
      <vt:lpstr>PowerPoint-Präsentation</vt:lpstr>
    </vt:vector>
  </TitlesOfParts>
  <Company>BAMF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s781</dc:creator>
  <cp:lastModifiedBy>Ulrich Beushausen</cp:lastModifiedBy>
  <cp:revision>797</cp:revision>
  <dcterms:created xsi:type="dcterms:W3CDTF">2005-12-28T10:38:48Z</dcterms:created>
  <dcterms:modified xsi:type="dcterms:W3CDTF">2016-04-21T09:52:00Z</dcterms:modified>
</cp:coreProperties>
</file>